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57" r:id="rId4"/>
    <p:sldId id="258" r:id="rId5"/>
    <p:sldId id="275" r:id="rId6"/>
    <p:sldId id="260" r:id="rId7"/>
    <p:sldId id="291" r:id="rId8"/>
    <p:sldId id="261" r:id="rId9"/>
    <p:sldId id="279" r:id="rId10"/>
    <p:sldId id="268" r:id="rId11"/>
    <p:sldId id="288" r:id="rId12"/>
    <p:sldId id="289" r:id="rId13"/>
    <p:sldId id="290" r:id="rId14"/>
    <p:sldId id="282" r:id="rId15"/>
    <p:sldId id="294" r:id="rId16"/>
    <p:sldId id="287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34D9E-7EBE-4EBC-A612-75C59F773C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2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C947-A15A-43B7-8660-DC0BCDC560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61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6272-5B46-4DE9-BCF7-1CFE5A8607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14E0-8AEA-4E33-A14F-A335DF864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88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308E8-1F9B-486A-A059-A614B6B9A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1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FAAA-E8A5-4E1F-8A42-95F820BF09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23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1CD4B-0331-4C38-A80D-9BF1E7BAC5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45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E1B6-A86D-4A2D-A3E2-1234D43826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2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3A6C-5179-4B43-AF32-051B939874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44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94F5-010C-408E-A270-6319A87C0B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5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E3D5-F7A9-4D4F-9C33-80D7AA53DA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92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0628728-EF99-49AB-B917-CC7F8F1B2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9.emf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9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04813"/>
            <a:ext cx="6048375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8"/>
          <p:cNvSpPr>
            <a:spLocks noChangeArrowheads="1"/>
          </p:cNvSpPr>
          <p:nvPr/>
        </p:nvSpPr>
        <p:spPr bwMode="auto">
          <a:xfrm>
            <a:off x="1801813" y="2852738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1476375" y="1752600"/>
            <a:ext cx="2447925" cy="24479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3" name="Oval 22"/>
          <p:cNvSpPr>
            <a:spLocks noChangeArrowheads="1"/>
          </p:cNvSpPr>
          <p:nvPr/>
        </p:nvSpPr>
        <p:spPr bwMode="auto">
          <a:xfrm>
            <a:off x="2517775" y="3087688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4" name="Oval 23"/>
          <p:cNvSpPr>
            <a:spLocks noChangeArrowheads="1"/>
          </p:cNvSpPr>
          <p:nvPr/>
        </p:nvSpPr>
        <p:spPr bwMode="auto">
          <a:xfrm>
            <a:off x="2816225" y="2786063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5" name="Oval 24"/>
          <p:cNvSpPr>
            <a:spLocks noChangeArrowheads="1"/>
          </p:cNvSpPr>
          <p:nvPr/>
        </p:nvSpPr>
        <p:spPr bwMode="auto">
          <a:xfrm>
            <a:off x="3719513" y="2605088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6" name="Oval 25"/>
          <p:cNvSpPr>
            <a:spLocks noChangeArrowheads="1"/>
          </p:cNvSpPr>
          <p:nvPr/>
        </p:nvSpPr>
        <p:spPr bwMode="auto">
          <a:xfrm>
            <a:off x="3833813" y="3325813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7" name="Oval 26"/>
          <p:cNvSpPr>
            <a:spLocks noChangeArrowheads="1"/>
          </p:cNvSpPr>
          <p:nvPr/>
        </p:nvSpPr>
        <p:spPr bwMode="auto">
          <a:xfrm>
            <a:off x="2346325" y="3983038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8" name="Oval 27"/>
          <p:cNvSpPr>
            <a:spLocks noChangeArrowheads="1"/>
          </p:cNvSpPr>
          <p:nvPr/>
        </p:nvSpPr>
        <p:spPr bwMode="auto">
          <a:xfrm>
            <a:off x="3055938" y="4106863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9" name="Oval 28"/>
          <p:cNvSpPr>
            <a:spLocks noChangeArrowheads="1"/>
          </p:cNvSpPr>
          <p:nvPr/>
        </p:nvSpPr>
        <p:spPr bwMode="auto">
          <a:xfrm>
            <a:off x="3659188" y="2667000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0" name="Oval 29"/>
          <p:cNvSpPr>
            <a:spLocks noChangeArrowheads="1"/>
          </p:cNvSpPr>
          <p:nvPr/>
        </p:nvSpPr>
        <p:spPr bwMode="auto">
          <a:xfrm>
            <a:off x="2411413" y="3919538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1" name="Oval 31"/>
          <p:cNvSpPr>
            <a:spLocks noChangeArrowheads="1"/>
          </p:cNvSpPr>
          <p:nvPr/>
        </p:nvSpPr>
        <p:spPr bwMode="auto">
          <a:xfrm>
            <a:off x="2571750" y="2066925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2" name="Line 33"/>
          <p:cNvSpPr>
            <a:spLocks noChangeShapeType="1"/>
          </p:cNvSpPr>
          <p:nvPr/>
        </p:nvSpPr>
        <p:spPr bwMode="auto">
          <a:xfrm>
            <a:off x="141288" y="417513"/>
            <a:ext cx="5938837" cy="594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63" name="Picture 3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89250"/>
            <a:ext cx="2447925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64" name="Object 35"/>
          <p:cNvGraphicFramePr>
            <a:graphicFrameLocks noChangeAspect="1"/>
          </p:cNvGraphicFramePr>
          <p:nvPr/>
        </p:nvGraphicFramePr>
        <p:xfrm>
          <a:off x="6729413" y="1957388"/>
          <a:ext cx="19335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1117115" imgH="177723" progId="Equation.DSMT4">
                  <p:embed/>
                </p:oleObj>
              </mc:Choice>
              <mc:Fallback>
                <p:oleObj name="Equation" r:id="rId5" imgW="1117115" imgH="177723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1957388"/>
                        <a:ext cx="19335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Rectangle 36"/>
          <p:cNvSpPr>
            <a:spLocks noChangeArrowheads="1"/>
          </p:cNvSpPr>
          <p:nvPr/>
        </p:nvSpPr>
        <p:spPr bwMode="auto">
          <a:xfrm>
            <a:off x="103188" y="396875"/>
            <a:ext cx="6018212" cy="5978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066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96875"/>
            <a:ext cx="2854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965450"/>
            <a:ext cx="4791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3101975"/>
            <a:ext cx="36544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027113" y="254000"/>
          <a:ext cx="7297737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5" imgW="2641600" imgH="787400" progId="Equation.DSMT4">
                  <p:embed/>
                </p:oleObj>
              </mc:Choice>
              <mc:Fallback>
                <p:oleObj name="Equation" r:id="rId5" imgW="2641600" imgH="78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54000"/>
                        <a:ext cx="7297737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76263"/>
            <a:ext cx="8589962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44550"/>
            <a:ext cx="87280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066800"/>
            <a:ext cx="8512175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8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668338"/>
            <a:ext cx="365283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557338"/>
            <a:ext cx="817086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87325" y="263525"/>
            <a:ext cx="87217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Conjecture about asymptotic behavior of the Dedekind function and spectrum tail for 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Mathematica1Mono" panose="05060400030100000101" pitchFamily="18" charset="2"/>
              </a:rPr>
              <a:t>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/>
              <a:t>  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609975"/>
            <a:ext cx="8675688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927100" y="3609975"/>
            <a:ext cx="1908175" cy="7080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/>
              <a:t>Direct numeric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/>
              <a:t>simulations</a:t>
            </a:r>
            <a:endParaRPr lang="ru-RU" altLang="ru-RU" sz="2000"/>
          </a:p>
        </p:txBody>
      </p:sp>
      <p:sp useBgFill="1"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554413" y="3609975"/>
            <a:ext cx="2382837" cy="7080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/>
              <a:t>Limiting eigenvalue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/>
              <a:t>density</a:t>
            </a:r>
            <a:endParaRPr lang="ru-RU" altLang="ru-RU" sz="2000"/>
          </a:p>
        </p:txBody>
      </p:sp>
      <p:sp useBgFill="1"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6440488" y="3792538"/>
            <a:ext cx="2276475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/>
              <a:t>Log of Dedekind </a:t>
            </a:r>
            <a:r>
              <a:rPr lang="en-US" altLang="ru-RU" sz="2000">
                <a:latin typeface="Symbol" panose="05050102010706020507" pitchFamily="18" charset="2"/>
              </a:rPr>
              <a:t>h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15888" y="873125"/>
            <a:ext cx="46148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/>
              <a:t>Zagier-Kontsevich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/>
              <a:t>“strange” function</a:t>
            </a:r>
            <a:endParaRPr lang="ru-RU" altLang="ru-RU"/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34963"/>
            <a:ext cx="45593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65513"/>
            <a:ext cx="428942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4297363" y="4933950"/>
            <a:ext cx="4716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/>
              <a:t>Dedekind </a:t>
            </a:r>
            <a:r>
              <a:rPr lang="en-US" altLang="ru-RU" i="1">
                <a:latin typeface="Symbol" panose="05050102010706020507" pitchFamily="18" charset="2"/>
              </a:rPr>
              <a:t>h </a:t>
            </a:r>
            <a:r>
              <a:rPr lang="en-US" altLang="ru-RU"/>
              <a:t>-function</a:t>
            </a:r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592263" y="65088"/>
            <a:ext cx="596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Phyllotaxis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68450"/>
            <a:ext cx="309245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2"/>
          <a:stretch>
            <a:fillRect/>
          </a:stretch>
        </p:blipFill>
        <p:spPr bwMode="auto">
          <a:xfrm>
            <a:off x="4221163" y="739775"/>
            <a:ext cx="4646612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4116388"/>
            <a:ext cx="4305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6350"/>
            <a:ext cx="9144000" cy="3756025"/>
          </a:xfrm>
          <a:prstGeom prst="rect">
            <a:avLst/>
          </a:prstGeom>
          <a:solidFill>
            <a:srgbClr val="FDB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5"/>
          <a:stretch>
            <a:fillRect/>
          </a:stretch>
        </p:blipFill>
        <p:spPr bwMode="auto">
          <a:xfrm>
            <a:off x="854075" y="977900"/>
            <a:ext cx="32369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6"/>
          <p:cNvSpPr txBox="1">
            <a:spLocks noChangeArrowheads="1"/>
          </p:cNvSpPr>
          <p:nvPr/>
        </p:nvSpPr>
        <p:spPr bwMode="auto">
          <a:xfrm>
            <a:off x="901700" y="39688"/>
            <a:ext cx="734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/>
              <a:t>Static and Dynamical Phyllotaxis in Magnetic Cactus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/>
              <a:t>C. Nisoli</a:t>
            </a:r>
            <a:r>
              <a:rPr lang="en-US" altLang="ru-RU" sz="2400"/>
              <a:t> et al: ArXiv: cond-mat/0702335</a:t>
            </a:r>
            <a:endParaRPr lang="ru-RU" altLang="ru-RU" sz="2400"/>
          </a:p>
        </p:txBody>
      </p:sp>
      <p:pic>
        <p:nvPicPr>
          <p:cNvPr id="1843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968375"/>
            <a:ext cx="408781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8" r="39647"/>
          <a:stretch>
            <a:fillRect/>
          </a:stretch>
        </p:blipFill>
        <p:spPr bwMode="auto">
          <a:xfrm>
            <a:off x="127000" y="3833813"/>
            <a:ext cx="43783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8"/>
          <p:cNvPicPr>
            <a:picLocks noChangeAspect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960813"/>
            <a:ext cx="19542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4813" y="6481763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/>
              <a:t>Thomae (Dirichlet) function</a:t>
            </a:r>
            <a:endParaRPr lang="ru-RU" altLang="ru-RU" sz="1800" b="1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573588"/>
            <a:ext cx="379888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(x) = &#10;\begin{cases}&#10;  \frac{1}{q} &amp;\text{if }x\text{ is rational, }x=\tfrac{p}{q}\text{ in lowest terms and } q &gt; 0\\&#10;  0           &amp;\text{if }x\text{ is irrational.}&#10;\end{cases}&#10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5"/>
          <a:stretch>
            <a:fillRect/>
          </a:stretch>
        </p:blipFill>
        <p:spPr bwMode="auto">
          <a:xfrm>
            <a:off x="5300663" y="3824288"/>
            <a:ext cx="33226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96900"/>
            <a:ext cx="29146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612775"/>
            <a:ext cx="32035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600450"/>
            <a:ext cx="26892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671888"/>
            <a:ext cx="3724275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2700338" y="6294438"/>
          <a:ext cx="40576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751840" imgH="177723" progId="Equation.DSMT4">
                  <p:embed/>
                </p:oleObj>
              </mc:Choice>
              <mc:Fallback>
                <p:oleObj name="Equation" r:id="rId3" imgW="1751840" imgH="17772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6294438"/>
                        <a:ext cx="40576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Объект 1"/>
          <p:cNvGraphicFramePr>
            <a:graphicFrameLocks noChangeAspect="1"/>
          </p:cNvGraphicFramePr>
          <p:nvPr/>
        </p:nvGraphicFramePr>
        <p:xfrm>
          <a:off x="1924050" y="288925"/>
          <a:ext cx="5516563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5" imgW="3705208" imgH="3924294" progId="AcroExch.Document.11">
                  <p:embed/>
                </p:oleObj>
              </mc:Choice>
              <mc:Fallback>
                <p:oleObj name="Acrobat Document" r:id="rId5" imgW="3705208" imgH="3924294" progId="AcroExch.Document.1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88925"/>
                        <a:ext cx="5516563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949325"/>
            <a:ext cx="88360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44500"/>
            <a:ext cx="64277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4870450" y="306388"/>
            <a:ext cx="41195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/>
              <a:t>Density of linear subgraphs (chains) at percolation point: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/>
              <a:t>Total cluster density:</a:t>
            </a:r>
            <a:endParaRPr lang="ru-RU" altLang="ru-RU" sz="2400"/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187450"/>
            <a:ext cx="32527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459038"/>
            <a:ext cx="269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254000" y="5662613"/>
            <a:ext cx="8666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/>
              <a:t>95% subgraphs at percolation point are linear chains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292225"/>
            <a:ext cx="8713787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92263" y="122238"/>
            <a:ext cx="5969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Spectral density of ensembles of linear chains</a:t>
            </a:r>
            <a:endParaRPr lang="ru-RU" altLang="ru-RU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1549400" y="5743575"/>
          <a:ext cx="776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743575"/>
                        <a:ext cx="776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2416175" y="5743575"/>
          <a:ext cx="774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6" imgW="622030" imgH="431613" progId="Equation.DSMT4">
                  <p:embed/>
                </p:oleObj>
              </mc:Choice>
              <mc:Fallback>
                <p:oleObj name="Equation" r:id="rId6" imgW="622030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5743575"/>
                        <a:ext cx="7747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4127500" y="5743575"/>
          <a:ext cx="1169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8" imgW="939392" imgH="431613" progId="Equation.DSMT4">
                  <p:embed/>
                </p:oleObj>
              </mc:Choice>
              <mc:Fallback>
                <p:oleObj name="Equation" r:id="rId8" imgW="939392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743575"/>
                        <a:ext cx="1169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287713" y="5743575"/>
          <a:ext cx="7762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0" imgW="622030" imgH="431613" progId="Equation.DSMT4">
                  <p:embed/>
                </p:oleObj>
              </mc:Choice>
              <mc:Fallback>
                <p:oleObj name="Equation" r:id="rId10" imgW="622030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743575"/>
                        <a:ext cx="7762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127250" y="5151438"/>
            <a:ext cx="21590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3114675" y="5145088"/>
            <a:ext cx="117475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3695700" y="5145088"/>
            <a:ext cx="6985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4114800" y="4999038"/>
            <a:ext cx="50165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6132513" y="5727700"/>
          <a:ext cx="7762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2" imgW="622030" imgH="431613" progId="Equation.DSMT4">
                  <p:embed/>
                </p:oleObj>
              </mc:Choice>
              <mc:Fallback>
                <p:oleObj name="Equation" r:id="rId12" imgW="622030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727700"/>
                        <a:ext cx="7762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999288" y="5727700"/>
          <a:ext cx="774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3" imgW="622030" imgH="431613" progId="Equation.DSMT4">
                  <p:embed/>
                </p:oleObj>
              </mc:Choice>
              <mc:Fallback>
                <p:oleObj name="Equation" r:id="rId13" imgW="622030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5727700"/>
                        <a:ext cx="7747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7870825" y="5727700"/>
          <a:ext cx="776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4" imgW="622030" imgH="431613" progId="Equation.DSMT4">
                  <p:embed/>
                </p:oleObj>
              </mc:Choice>
              <mc:Fallback>
                <p:oleObj name="Equation" r:id="rId14" imgW="622030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825" y="5727700"/>
                        <a:ext cx="776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6710363" y="5135563"/>
            <a:ext cx="21590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7697788" y="5129213"/>
            <a:ext cx="117475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8278813" y="5129213"/>
            <a:ext cx="6985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8243888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60413" y="4432300"/>
            <a:ext cx="7735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60413" y="4937125"/>
            <a:ext cx="7735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6" name="TextBox 1"/>
          <p:cNvSpPr txBox="1">
            <a:spLocks noChangeArrowheads="1"/>
          </p:cNvSpPr>
          <p:nvPr/>
        </p:nvSpPr>
        <p:spPr bwMode="auto">
          <a:xfrm>
            <a:off x="6797675" y="2784475"/>
            <a:ext cx="127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2 cos (</a:t>
            </a:r>
            <a:r>
              <a:rPr lang="en-US" altLang="ru-RU" sz="1800">
                <a:latin typeface="Symbol" panose="05050102010706020507" pitchFamily="18" charset="2"/>
              </a:rPr>
              <a:t>p</a:t>
            </a:r>
            <a:r>
              <a:rPr lang="en-US" altLang="ru-RU" sz="1800"/>
              <a:t>/2)</a:t>
            </a:r>
          </a:p>
        </p:txBody>
      </p:sp>
      <p:sp>
        <p:nvSpPr>
          <p:cNvPr id="8217" name="TextBox 24"/>
          <p:cNvSpPr txBox="1">
            <a:spLocks noChangeArrowheads="1"/>
          </p:cNvSpPr>
          <p:nvPr/>
        </p:nvSpPr>
        <p:spPr bwMode="auto">
          <a:xfrm>
            <a:off x="6796088" y="4038600"/>
            <a:ext cx="140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2 cos (2</a:t>
            </a:r>
            <a:r>
              <a:rPr lang="en-US" altLang="ru-RU" sz="1800">
                <a:latin typeface="Symbol" panose="05050102010706020507" pitchFamily="18" charset="2"/>
              </a:rPr>
              <a:t>p</a:t>
            </a:r>
            <a:r>
              <a:rPr lang="en-US" altLang="ru-RU" sz="1800"/>
              <a:t>/3)</a:t>
            </a:r>
            <a:endParaRPr lang="ru-RU" altLang="ru-RU" sz="1800"/>
          </a:p>
        </p:txBody>
      </p:sp>
      <p:sp>
        <p:nvSpPr>
          <p:cNvPr id="8218" name="TextBox 41"/>
          <p:cNvSpPr txBox="1">
            <a:spLocks noChangeArrowheads="1"/>
          </p:cNvSpPr>
          <p:nvPr/>
        </p:nvSpPr>
        <p:spPr bwMode="auto">
          <a:xfrm>
            <a:off x="6792913" y="4543425"/>
            <a:ext cx="140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2 cos (3</a:t>
            </a:r>
            <a:r>
              <a:rPr lang="en-US" altLang="ru-RU" sz="1800">
                <a:latin typeface="Symbol" panose="05050102010706020507" pitchFamily="18" charset="2"/>
              </a:rPr>
              <a:t>p</a:t>
            </a:r>
            <a:r>
              <a:rPr lang="en-US" altLang="ru-RU" sz="1800"/>
              <a:t>/4)</a:t>
            </a:r>
            <a:endParaRPr lang="ru-RU" altLang="ru-RU" sz="180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757238" y="1536700"/>
            <a:ext cx="7735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57238" y="2027238"/>
            <a:ext cx="7735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1" name="TextBox 47"/>
          <p:cNvSpPr txBox="1">
            <a:spLocks noChangeArrowheads="1"/>
          </p:cNvSpPr>
          <p:nvPr/>
        </p:nvSpPr>
        <p:spPr bwMode="auto">
          <a:xfrm>
            <a:off x="6723063" y="1128713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-2 cos (3</a:t>
            </a:r>
            <a:r>
              <a:rPr lang="en-US" altLang="ru-RU" sz="1800">
                <a:latin typeface="Symbol" panose="05050102010706020507" pitchFamily="18" charset="2"/>
              </a:rPr>
              <a:t>p</a:t>
            </a:r>
            <a:r>
              <a:rPr lang="en-US" altLang="ru-RU" sz="1800"/>
              <a:t>/4)</a:t>
            </a:r>
            <a:endParaRPr lang="ru-RU" altLang="ru-RU" sz="1800"/>
          </a:p>
        </p:txBody>
      </p:sp>
      <p:sp>
        <p:nvSpPr>
          <p:cNvPr id="8222" name="TextBox 48"/>
          <p:cNvSpPr txBox="1">
            <a:spLocks noChangeArrowheads="1"/>
          </p:cNvSpPr>
          <p:nvPr/>
        </p:nvSpPr>
        <p:spPr bwMode="auto">
          <a:xfrm>
            <a:off x="6719888" y="16335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-2 cos (2</a:t>
            </a:r>
            <a:r>
              <a:rPr lang="en-US" altLang="ru-RU" sz="1800">
                <a:latin typeface="Symbol" panose="05050102010706020507" pitchFamily="18" charset="2"/>
              </a:rPr>
              <a:t>p</a:t>
            </a:r>
            <a:r>
              <a:rPr lang="en-US" altLang="ru-RU" sz="1800"/>
              <a:t>/3)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146425" y="738188"/>
          <a:ext cx="28209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218671" imgH="393529" progId="Equation.DSMT4">
                  <p:embed/>
                </p:oleObj>
              </mc:Choice>
              <mc:Fallback>
                <p:oleObj name="Equation" r:id="rId3" imgW="121867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738188"/>
                        <a:ext cx="282098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706563" y="92075"/>
            <a:ext cx="571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/>
              <a:t>Degeneracy of series of peaks</a:t>
            </a:r>
            <a:endParaRPr lang="ru-RU" altLang="ru-RU"/>
          </a:p>
        </p:txBody>
      </p:sp>
      <p:pic>
        <p:nvPicPr>
          <p:cNvPr id="9220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95450"/>
            <a:ext cx="778033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701675" y="195263"/>
            <a:ext cx="769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/>
              <a:t>Degeneracy of a principle series of peaks</a:t>
            </a:r>
            <a:endParaRPr lang="ru-RU" altLang="ru-RU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 rot="-5400000">
            <a:off x="-746919" y="3099595"/>
            <a:ext cx="2695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Visibility diagram</a:t>
            </a:r>
            <a:endParaRPr lang="ru-RU" altLang="ru-RU" sz="2400"/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93800"/>
            <a:ext cx="787082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128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Mathematica1Mono</vt:lpstr>
      <vt:lpstr>Symbol</vt:lpstr>
      <vt:lpstr>Times New Roman</vt:lpstr>
      <vt:lpstr>Оформление по умолчанию</vt:lpstr>
      <vt:lpstr>Equation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</dc:creator>
  <cp:lastModifiedBy>Sergei Nechaev</cp:lastModifiedBy>
  <cp:revision>120</cp:revision>
  <dcterms:created xsi:type="dcterms:W3CDTF">2015-05-14T07:38:16Z</dcterms:created>
  <dcterms:modified xsi:type="dcterms:W3CDTF">2016-02-12T04:31:14Z</dcterms:modified>
</cp:coreProperties>
</file>